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9" r:id="rId3"/>
    <p:sldId id="260" r:id="rId4"/>
    <p:sldId id="262" r:id="rId5"/>
    <p:sldId id="266" r:id="rId6"/>
    <p:sldId id="265" r:id="rId7"/>
    <p:sldId id="275" r:id="rId8"/>
    <p:sldId id="271" r:id="rId9"/>
    <p:sldId id="273" r:id="rId10"/>
    <p:sldId id="274" r:id="rId11"/>
    <p:sldId id="267" r:id="rId12"/>
    <p:sldId id="276" r:id="rId13"/>
    <p:sldId id="264" r:id="rId14"/>
    <p:sldId id="261" r:id="rId15"/>
    <p:sldId id="268" r:id="rId16"/>
    <p:sldId id="277" r:id="rId17"/>
    <p:sldId id="278" r:id="rId18"/>
    <p:sldId id="279" r:id="rId19"/>
    <p:sldId id="280" r:id="rId20"/>
    <p:sldId id="270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53"/>
    <p:restoredTop sz="94634"/>
  </p:normalViewPr>
  <p:slideViewPr>
    <p:cSldViewPr snapToGrid="0" snapToObjects="1">
      <p:cViewPr varScale="1">
        <p:scale>
          <a:sx n="72" d="100"/>
          <a:sy n="72" d="100"/>
        </p:scale>
        <p:origin x="21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19896-A1F0-B149-883F-F0E048919B95}" type="datetimeFigureOut">
              <a:rPr lang="en-US" smtClean="0"/>
              <a:t>12/8/17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B37A9-02FC-2142-A6F6-3060C1369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226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E7A20-857B-6C4B-9C6F-DBBA6A4D4DF4}" type="datetimeFigureOut">
              <a:rPr lang="en-US" smtClean="0"/>
              <a:t>12/8/17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1BD3D-A365-B145-8095-A05FD5945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5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evelopintelligence.com/blog/2017/06/practical-neural-networks-keras-classifying-yelp-reviews/" TargetMode="External"/><Relationship Id="rId3" Type="http://schemas.openxmlformats.org/officeDocument/2006/relationships/hyperlink" Target="http://www.lefigaro.fr/actualite-france/2017/01/02/01016-20170102ARTFIG00290-decouvrez-la-carte-des-crimes-et-delits-en-france-et-dans-le-grand-paris.php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Airbnb data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exploration of ratings of Airbnb in Paris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1367691" y="4760694"/>
            <a:ext cx="9755187" cy="550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ran Tao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61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76EA5558-6F13-4315-B59F-DAA05A6EB0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8" name="Freeform 11">
            <a:extLst>
              <a:ext uri="{FF2B5EF4-FFF2-40B4-BE49-F238E27FC236}">
                <a16:creationId xmlns:a16="http://schemas.microsoft.com/office/drawing/2014/main" xmlns="" id="{F11EF67E-A76B-4908-8CBC-824BC0E8D11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Freeform 13">
            <a:extLst>
              <a:ext uri="{FF2B5EF4-FFF2-40B4-BE49-F238E27FC236}">
                <a16:creationId xmlns:a16="http://schemas.microsoft.com/office/drawing/2014/main" xmlns="" id="{D14104DC-0846-4DC0-92E6-1EEBE1EE75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Freeform 25">
            <a:extLst>
              <a:ext uri="{FF2B5EF4-FFF2-40B4-BE49-F238E27FC236}">
                <a16:creationId xmlns:a16="http://schemas.microsoft.com/office/drawing/2014/main" xmlns="" id="{C8E240AA-819B-40E3-92F6-95A21067E66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Freeform 14">
            <a:extLst>
              <a:ext uri="{FF2B5EF4-FFF2-40B4-BE49-F238E27FC236}">
                <a16:creationId xmlns:a16="http://schemas.microsoft.com/office/drawing/2014/main" xmlns="" id="{ECAE88C9-DE01-4326-8D88-5021512309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66" name="5-Point Star 24">
            <a:extLst>
              <a:ext uri="{FF2B5EF4-FFF2-40B4-BE49-F238E27FC236}">
                <a16:creationId xmlns:a16="http://schemas.microsoft.com/office/drawing/2014/main" xmlns="" id="{7E7FD8B2-7738-4D90-8464-0836823000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104CDF4B-8A2B-402B-BAAA-DE5D35F263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xmlns="" id="{1705FD82-B6F4-43DB-8F78-26CCD147DE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4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5-Point Star 8">
            <a:extLst>
              <a:ext uri="{FF2B5EF4-FFF2-40B4-BE49-F238E27FC236}">
                <a16:creationId xmlns:a16="http://schemas.microsoft.com/office/drawing/2014/main" xmlns="" id="{C6073A4A-2124-40F5-8306-2B223A0962E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8C3F6A77-B889-4043-8C49-45AC8F1242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78" y="906456"/>
            <a:ext cx="6442259" cy="3253340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xmlns="" id="{189A8F0E-A884-42E8-AEDA-E89FADB4747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134" y="4491323"/>
            <a:ext cx="12201086" cy="0"/>
          </a:xfrm>
          <a:prstGeom prst="line">
            <a:avLst/>
          </a:pr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85" y="473953"/>
            <a:ext cx="5091093" cy="37037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912" y="4714814"/>
            <a:ext cx="10818199" cy="1075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sp>
        <p:nvSpPr>
          <p:cNvPr id="16" name="Up Arrow Callout 15"/>
          <p:cNvSpPr/>
          <p:nvPr/>
        </p:nvSpPr>
        <p:spPr>
          <a:xfrm>
            <a:off x="8409747" y="4081195"/>
            <a:ext cx="3440909" cy="1970113"/>
          </a:xfrm>
          <a:prstGeom prst="upArrowCallou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Price varies between district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Up Arrow Callout 16"/>
          <p:cNvSpPr/>
          <p:nvPr/>
        </p:nvSpPr>
        <p:spPr>
          <a:xfrm>
            <a:off x="188702" y="4194476"/>
            <a:ext cx="3440909" cy="1970113"/>
          </a:xfrm>
          <a:prstGeom prst="upArrowCallou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 obvious interaction between room type and bedrooms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12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470" y="202217"/>
            <a:ext cx="863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Analysis</a:t>
            </a:r>
            <a:r>
              <a:rPr lang="en-US" sz="2000" dirty="0" smtClean="0"/>
              <a:t> - Descriptive statistics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78336"/>
              </p:ext>
            </p:extLst>
          </p:nvPr>
        </p:nvGraphicFramePr>
        <p:xfrm>
          <a:off x="1736162" y="708566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3765"/>
                <a:gridCol w="2599764"/>
                <a:gridCol w="267447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Satisfaction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25,898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24,508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689549"/>
              </p:ext>
            </p:extLst>
          </p:nvPr>
        </p:nvGraphicFramePr>
        <p:xfrm>
          <a:off x="1736162" y="1450246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Room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Entire room/Apt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Private 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Shared room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44,418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5,612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746036"/>
              </p:ext>
            </p:extLst>
          </p:nvPr>
        </p:nvGraphicFramePr>
        <p:xfrm>
          <a:off x="1736162" y="2389147"/>
          <a:ext cx="8128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013"/>
                <a:gridCol w="1157816"/>
                <a:gridCol w="1117891"/>
                <a:gridCol w="1077967"/>
                <a:gridCol w="1038041"/>
                <a:gridCol w="998118"/>
                <a:gridCol w="9781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Accommodate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dirty="0" smtClean="0"/>
                        <a:t> Qu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dirty="0" smtClean="0"/>
                        <a:t> Qu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Numeric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14301"/>
              </p:ext>
            </p:extLst>
          </p:nvPr>
        </p:nvGraphicFramePr>
        <p:xfrm>
          <a:off x="1745130" y="3169074"/>
          <a:ext cx="8128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013"/>
                <a:gridCol w="1157816"/>
                <a:gridCol w="1117891"/>
                <a:gridCol w="1077967"/>
                <a:gridCol w="1038041"/>
                <a:gridCol w="998118"/>
                <a:gridCol w="9781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Bedrooms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dirty="0" smtClean="0"/>
                        <a:t> Qu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dirty="0" smtClean="0"/>
                        <a:t> Qu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Numeric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64916"/>
              </p:ext>
            </p:extLst>
          </p:nvPr>
        </p:nvGraphicFramePr>
        <p:xfrm>
          <a:off x="1727201" y="3940039"/>
          <a:ext cx="8128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013"/>
                <a:gridCol w="1157816"/>
                <a:gridCol w="1117891"/>
                <a:gridCol w="1077967"/>
                <a:gridCol w="1038041"/>
                <a:gridCol w="998118"/>
                <a:gridCol w="9781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dirty="0" smtClean="0"/>
                        <a:t> Qu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dirty="0" smtClean="0"/>
                        <a:t> Qu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Numeric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119.0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555.0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589827"/>
              </p:ext>
            </p:extLst>
          </p:nvPr>
        </p:nvGraphicFramePr>
        <p:xfrm>
          <a:off x="1736169" y="4719966"/>
          <a:ext cx="8128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013"/>
                <a:gridCol w="1157816"/>
                <a:gridCol w="1117891"/>
                <a:gridCol w="1077967"/>
                <a:gridCol w="1038041"/>
                <a:gridCol w="998118"/>
                <a:gridCol w="9781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Violence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dirty="0" smtClean="0"/>
                        <a:t> Qu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dirty="0" smtClean="0"/>
                        <a:t> Qu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Numeric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33.3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11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65" y="975659"/>
            <a:ext cx="4935546" cy="39907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540" y="353844"/>
            <a:ext cx="863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EDA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69" y="975659"/>
            <a:ext cx="6626214" cy="39907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0740" y="2079811"/>
            <a:ext cx="2562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distributions </a:t>
            </a:r>
            <a:r>
              <a:rPr lang="en-US" smtClean="0"/>
              <a:t>of satisfaction </a:t>
            </a:r>
            <a:r>
              <a:rPr lang="en-US" dirty="0" smtClean="0"/>
              <a:t>are different </a:t>
            </a:r>
            <a:r>
              <a:rPr lang="en-US" smtClean="0"/>
              <a:t>between district 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57541" y="1541927"/>
            <a:ext cx="216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Interaction between room type </a:t>
            </a:r>
            <a:r>
              <a:rPr lang="en-US" smtClean="0"/>
              <a:t>and accommodates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6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6299" y="803945"/>
            <a:ext cx="86360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Analysis</a:t>
            </a:r>
          </a:p>
          <a:p>
            <a:endParaRPr lang="en-US" sz="2000" dirty="0" smtClean="0"/>
          </a:p>
          <a:p>
            <a:r>
              <a:rPr lang="en-US" sz="2000" dirty="0" smtClean="0"/>
              <a:t>Analytical Approach:  multilevel logistic regression</a:t>
            </a:r>
          </a:p>
          <a:p>
            <a:r>
              <a:rPr lang="en-US" sz="2000" dirty="0" smtClean="0"/>
              <a:t>Group level: districts</a:t>
            </a:r>
          </a:p>
          <a:p>
            <a:r>
              <a:rPr lang="en-US" sz="2000" dirty="0" smtClean="0"/>
              <a:t>Individual level: per Airbnb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329550"/>
              </p:ext>
            </p:extLst>
          </p:nvPr>
        </p:nvGraphicFramePr>
        <p:xfrm>
          <a:off x="1424183" y="2652813"/>
          <a:ext cx="9352674" cy="276023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493390"/>
                <a:gridCol w="5859284"/>
              </a:tblGrid>
              <a:tr h="865045">
                <a:tc>
                  <a:txBody>
                    <a:bodyPr/>
                    <a:lstStyle/>
                    <a:p>
                      <a:r>
                        <a:rPr lang="en-US" dirty="0" smtClean="0"/>
                        <a:t>Dependent 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Satisfaction: binary variable</a:t>
                      </a:r>
                    </a:p>
                    <a:p>
                      <a:r>
                        <a:rPr lang="en-US" dirty="0" smtClean="0"/>
                        <a:t>Yes: weighted average rating &gt;=2</a:t>
                      </a:r>
                    </a:p>
                    <a:p>
                      <a:r>
                        <a:rPr lang="en-US" dirty="0" smtClean="0"/>
                        <a:t>No:</a:t>
                      </a:r>
                      <a:r>
                        <a:rPr lang="en-US" baseline="0" dirty="0" smtClean="0"/>
                        <a:t> weighted average rating&lt;2</a:t>
                      </a:r>
                      <a:endParaRPr lang="en-US" dirty="0"/>
                    </a:p>
                  </a:txBody>
                  <a:tcPr/>
                </a:tc>
              </a:tr>
              <a:tr h="606752">
                <a:tc>
                  <a:txBody>
                    <a:bodyPr/>
                    <a:lstStyle/>
                    <a:p>
                      <a:r>
                        <a:rPr lang="en-US" dirty="0" smtClean="0"/>
                        <a:t>Independent</a:t>
                      </a:r>
                      <a:r>
                        <a:rPr lang="en-US" baseline="0" dirty="0" smtClean="0"/>
                        <a:t> variable</a:t>
                      </a:r>
                    </a:p>
                    <a:p>
                      <a:r>
                        <a:rPr lang="en-US" baseline="0" dirty="0" smtClean="0"/>
                        <a:t>Group level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Violence rate: per 1000 inhabitants of each district</a:t>
                      </a:r>
                    </a:p>
                    <a:p>
                      <a:r>
                        <a:rPr lang="en-US" dirty="0" smtClean="0"/>
                        <a:t>Data source: </a:t>
                      </a:r>
                      <a:r>
                        <a:rPr lang="en-US" dirty="0" err="1" smtClean="0"/>
                        <a:t>www.lefigaro.fr</a:t>
                      </a:r>
                      <a:endParaRPr lang="en-US" dirty="0"/>
                    </a:p>
                  </a:txBody>
                  <a:tcPr/>
                </a:tc>
              </a:tr>
              <a:tr h="1205750">
                <a:tc>
                  <a:txBody>
                    <a:bodyPr/>
                    <a:lstStyle/>
                    <a:p>
                      <a:r>
                        <a:rPr lang="en-US" dirty="0" smtClean="0"/>
                        <a:t>Independent variable</a:t>
                      </a:r>
                    </a:p>
                    <a:p>
                      <a:r>
                        <a:rPr lang="en-US" dirty="0" smtClean="0"/>
                        <a:t>Individual</a:t>
                      </a:r>
                      <a:r>
                        <a:rPr lang="en-US" baseline="0" dirty="0" smtClean="0"/>
                        <a:t> 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Room type,</a:t>
                      </a:r>
                    </a:p>
                    <a:p>
                      <a:r>
                        <a:rPr lang="en-US" dirty="0" smtClean="0"/>
                        <a:t>Accommodates</a:t>
                      </a:r>
                    </a:p>
                    <a:p>
                      <a:r>
                        <a:rPr lang="en-US" dirty="0" smtClean="0"/>
                        <a:t>Bedrooms</a:t>
                      </a:r>
                    </a:p>
                    <a:p>
                      <a:r>
                        <a:rPr lang="en-US" dirty="0" smtClean="0"/>
                        <a:t>Price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17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75" y="355599"/>
            <a:ext cx="7037294" cy="713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59" y="1498604"/>
            <a:ext cx="9639300" cy="3251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701553" y="591671"/>
            <a:ext cx="681318" cy="2689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382871" y="860612"/>
            <a:ext cx="304800" cy="340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35271" y="1165272"/>
            <a:ext cx="192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Standardized price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2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0" y="1677361"/>
            <a:ext cx="5729832" cy="3439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280" y="1677360"/>
            <a:ext cx="5661295" cy="34395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8451" y="484097"/>
            <a:ext cx="113911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Model Diagnosis</a:t>
            </a:r>
          </a:p>
          <a:p>
            <a:endParaRPr lang="en-US" dirty="0"/>
          </a:p>
          <a:p>
            <a:r>
              <a:rPr lang="en-US" sz="2400" dirty="0" smtClean="0"/>
              <a:t>Residual Analysis                                                     Predictive Checking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100047" y="2438400"/>
            <a:ext cx="33084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Sim:  49.49% </a:t>
            </a:r>
            <a:r>
              <a:rPr lang="en-US" dirty="0" smtClean="0"/>
              <a:t>satisfaction</a:t>
            </a:r>
          </a:p>
          <a:p>
            <a:r>
              <a:rPr lang="tr-TR" dirty="0" smtClean="0"/>
              <a:t>VS</a:t>
            </a:r>
          </a:p>
          <a:p>
            <a:r>
              <a:rPr lang="en-US" dirty="0" smtClean="0"/>
              <a:t>Original</a:t>
            </a:r>
            <a:r>
              <a:rPr lang="tr-TR" dirty="0" smtClean="0"/>
              <a:t> data: 48.62% </a:t>
            </a:r>
            <a:r>
              <a:rPr lang="en-US" dirty="0" smtClean="0"/>
              <a:t>satisfaction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57725" y="5732914"/>
            <a:ext cx="40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</a:rPr>
              <a:t>Pretty good fit of the data</a:t>
            </a:r>
            <a:endParaRPr lang="en-US" sz="2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46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1200" y="236237"/>
            <a:ext cx="863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Implications-Fixed Effect</a:t>
            </a:r>
            <a:endParaRPr lang="en-US" sz="2000" dirty="0" smtClean="0"/>
          </a:p>
        </p:txBody>
      </p:sp>
      <p:sp>
        <p:nvSpPr>
          <p:cNvPr id="10" name="Oval 9"/>
          <p:cNvSpPr/>
          <p:nvPr/>
        </p:nvSpPr>
        <p:spPr>
          <a:xfrm>
            <a:off x="472500" y="1166869"/>
            <a:ext cx="2127265" cy="197828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Violence rate</a:t>
            </a:r>
          </a:p>
        </p:txBody>
      </p:sp>
      <p:sp>
        <p:nvSpPr>
          <p:cNvPr id="13" name="Oval 12"/>
          <p:cNvSpPr/>
          <p:nvPr/>
        </p:nvSpPr>
        <p:spPr>
          <a:xfrm>
            <a:off x="8498600" y="1038444"/>
            <a:ext cx="2456271" cy="2106708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r>
              <a:rPr lang="en-US"/>
              <a:t>B</a:t>
            </a:r>
            <a:r>
              <a:rPr lang="en-US" smtClean="0"/>
              <a:t>edrooms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9726086" y="3127554"/>
            <a:ext cx="0" cy="1819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26086" y="3428781"/>
            <a:ext cx="160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 effect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18713" y="4946735"/>
            <a:ext cx="10894747" cy="4001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/>
              <a:t> the probability of being satisfied on average</a:t>
            </a:r>
            <a:endParaRPr lang="en-US" sz="2000" b="1"/>
          </a:p>
        </p:txBody>
      </p:sp>
      <p:sp>
        <p:nvSpPr>
          <p:cNvPr id="21" name="Oval 20"/>
          <p:cNvSpPr/>
          <p:nvPr/>
        </p:nvSpPr>
        <p:spPr>
          <a:xfrm>
            <a:off x="3663397" y="1166869"/>
            <a:ext cx="4243474" cy="197828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Room type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Shared room         Entire room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Private room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accommodate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452282" y="3145152"/>
            <a:ext cx="0" cy="1801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18968" y="3861277"/>
            <a:ext cx="150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 effect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267170" y="1917047"/>
            <a:ext cx="1380564" cy="53788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679576" y="2454929"/>
            <a:ext cx="0" cy="2491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884043" y="1887069"/>
            <a:ext cx="1380564" cy="53788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4939863" y="2454929"/>
            <a:ext cx="845271" cy="1022999"/>
            <a:chOff x="4939863" y="2454929"/>
            <a:chExt cx="845271" cy="1022999"/>
          </a:xfrm>
        </p:grpSpPr>
        <p:cxnSp>
          <p:nvCxnSpPr>
            <p:cNvPr id="48" name="Straight Connector 47"/>
            <p:cNvCxnSpPr>
              <a:stCxn id="30" idx="2"/>
            </p:cNvCxnSpPr>
            <p:nvPr/>
          </p:nvCxnSpPr>
          <p:spPr>
            <a:xfrm>
              <a:off x="4957452" y="2454929"/>
              <a:ext cx="0" cy="1022999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5776155" y="2966428"/>
              <a:ext cx="4489" cy="511500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939863" y="3464646"/>
              <a:ext cx="845271" cy="13282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 flipH="1">
            <a:off x="6151999" y="2454929"/>
            <a:ext cx="844652" cy="1022999"/>
            <a:chOff x="4939863" y="2454929"/>
            <a:chExt cx="845271" cy="1022999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4957452" y="2454929"/>
              <a:ext cx="0" cy="1022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5776155" y="2966428"/>
              <a:ext cx="4489" cy="511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939863" y="3464646"/>
              <a:ext cx="845271" cy="132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Straight Arrow Connector 64"/>
          <p:cNvCxnSpPr/>
          <p:nvPr/>
        </p:nvCxnSpPr>
        <p:spPr>
          <a:xfrm>
            <a:off x="5362498" y="3477928"/>
            <a:ext cx="0" cy="146880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574325" y="3477928"/>
            <a:ext cx="0" cy="1468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801658" y="3862688"/>
            <a:ext cx="160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 effect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401711" y="3852478"/>
            <a:ext cx="150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 effect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284112" y="3842999"/>
            <a:ext cx="150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 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965" y="128661"/>
            <a:ext cx="863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Implications-Random Effect</a:t>
            </a:r>
            <a:endParaRPr lang="en-US" sz="200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245036" y="679975"/>
            <a:ext cx="8486492" cy="4835904"/>
            <a:chOff x="245036" y="823407"/>
            <a:chExt cx="8578176" cy="464506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036" y="823407"/>
              <a:ext cx="8578176" cy="4645063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1111624" y="1237129"/>
              <a:ext cx="4249270" cy="2223247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809129" y="3460376"/>
              <a:ext cx="2026024" cy="125505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3711388" y="3675529"/>
              <a:ext cx="645459" cy="1255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934635" y="3155576"/>
              <a:ext cx="322730" cy="30480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85882" y="2026024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Districts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61131" y="3998262"/>
            <a:ext cx="97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Districts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78071" y="4087905"/>
            <a:ext cx="1674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Golden Districts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3933" y="2796989"/>
            <a:ext cx="13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Star Districts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731528" y="303999"/>
            <a:ext cx="308793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b="1" dirty="0" smtClean="0"/>
              <a:t>Random </a:t>
            </a:r>
            <a:r>
              <a:rPr lang="en-US" b="1" dirty="0"/>
              <a:t>intercept: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see 2,3,4,5,6 districts have positive intercept, which means they have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higher probability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being satisfied with average price than other districts when other variables are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same</a:t>
            </a:r>
          </a:p>
          <a:p>
            <a:pPr marL="342900" indent="-342900">
              <a:buAutoNum type="arabicParenBoth"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arenBoth"/>
            </a:pPr>
            <a:r>
              <a:rPr lang="en-US" b="1" dirty="0" smtClean="0"/>
              <a:t>Random slope: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 can see 2,3,4,6,7,8,9 districts have negative slope, which means each unit increase of price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deviating from average price over standard error will decrease probability of being satisfied,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while other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districts have positive slope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02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835912"/>
              </p:ext>
            </p:extLst>
          </p:nvPr>
        </p:nvGraphicFramePr>
        <p:xfrm>
          <a:off x="197219" y="414867"/>
          <a:ext cx="11492758" cy="505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8551"/>
                <a:gridCol w="6044207"/>
              </a:tblGrid>
              <a:tr h="2204073">
                <a:tc>
                  <a:txBody>
                    <a:bodyPr/>
                    <a:lstStyle/>
                    <a:p>
                      <a:r>
                        <a:rPr lang="en-US" sz="2000" b="1" u="none" strike="noStrike" kern="1200" baseline="0" dirty="0" smtClean="0"/>
                        <a:t>Star District </a:t>
                      </a:r>
                    </a:p>
                    <a:p>
                      <a:r>
                        <a:rPr lang="en-US" sz="2000" u="none" strike="noStrike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(positive random intercept and random slope): </a:t>
                      </a:r>
                    </a:p>
                    <a:p>
                      <a:r>
                        <a:rPr lang="en-US" sz="2000" u="none" strike="noStrike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district 5th</a:t>
                      </a:r>
                    </a:p>
                    <a:p>
                      <a:endParaRPr lang="en-US" sz="2000" u="none" strike="noStrike" kern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r>
                        <a:rPr lang="en-US" sz="2000" u="none" strike="noStrike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Airbnbs in this district have</a:t>
                      </a:r>
                    </a:p>
                    <a:p>
                      <a:r>
                        <a:rPr lang="en-US" sz="2000" u="none" strike="noStrike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higher probability of being satisfied generally, and there is still potential for Airbnb hosts to increase the price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70C0">
                            <a:tint val="66000"/>
                            <a:satMod val="160000"/>
                          </a:srgbClr>
                        </a:gs>
                        <a:gs pos="50000">
                          <a:srgbClr val="0070C0">
                            <a:tint val="44500"/>
                            <a:satMod val="160000"/>
                          </a:srgbClr>
                        </a:gs>
                        <a:gs pos="100000">
                          <a:srgbClr val="0070C0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Golden District</a:t>
                      </a:r>
                    </a:p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(positive random intercept but negative random slope): </a:t>
                      </a:r>
                    </a:p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district 2nd, 3rd, 4th, 6th, 7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endParaRPr lang="en-US" sz="2000" b="0" i="0" u="none" strike="noStrike" kern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2000" b="0" i="0" u="none" strike="noStrike" kern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Airbnbs in this district have higher probability of being satisfied generally, but they are already highly priced, further increase in price will decrease the ratings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  <a:tr h="2204073">
                <a:tc>
                  <a:txBody>
                    <a:bodyPr/>
                    <a:lstStyle/>
                    <a:p>
                      <a:r>
                        <a:rPr lang="en-US" sz="20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Potential District </a:t>
                      </a:r>
                    </a:p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(negative random intercept and random slope): </a:t>
                      </a:r>
                    </a:p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district 1st, 10th, 11th, 12th, 13th, 14th, 15th, 16th, 17th, 18th, 19th, 20th </a:t>
                      </a:r>
                    </a:p>
                    <a:p>
                      <a:endParaRPr lang="en-US" sz="2000" b="0" i="0" u="none" strike="noStrike" kern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Airbnbs in this district have lower probability of being satisfied generally, but there is still potential for Airbnb hosts to increase the price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C000">
                            <a:tint val="66000"/>
                            <a:satMod val="160000"/>
                          </a:srgbClr>
                        </a:gs>
                        <a:gs pos="50000">
                          <a:srgbClr val="FFC000">
                            <a:tint val="44500"/>
                            <a:satMod val="160000"/>
                          </a:srgbClr>
                        </a:gs>
                        <a:gs pos="100000">
                          <a:srgbClr val="FFC000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Problem District </a:t>
                      </a:r>
                    </a:p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(negative random intercept and random slope):</a:t>
                      </a:r>
                    </a:p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district 8th, 9th </a:t>
                      </a:r>
                    </a:p>
                    <a:p>
                      <a:endParaRPr lang="en-US" sz="2000" b="0" i="0" u="none" strike="noStrike" kern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2000" b="0" i="0" u="none" strike="noStrike" kern="120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Airbnbs in this district have lower probability of being satisfied generally, but they are already highly priced, further increase in price will decrease the ratings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lumMod val="60000"/>
                            <a:lumOff val="40000"/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  <a:tint val="23500"/>
                            <a:satMod val="16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98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6706" y="523109"/>
            <a:ext cx="863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Recommendations</a:t>
            </a:r>
            <a:endParaRPr lang="en-US" sz="20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968188" y="1165414"/>
            <a:ext cx="5038165" cy="423134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63554" y="1165413"/>
            <a:ext cx="4598894" cy="4231341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65413" y="1237133"/>
            <a:ext cx="48409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For Airbnb host: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 smtClean="0"/>
              <a:t>Shared room and private room tend to be favored by guest</a:t>
            </a:r>
          </a:p>
          <a:p>
            <a:pPr marL="342900" indent="-342900">
              <a:buAutoNum type="arabicParenR"/>
            </a:pPr>
            <a:r>
              <a:rPr lang="en-US" dirty="0" smtClean="0"/>
              <a:t>Increasing the accommodate of entire room could attract guests</a:t>
            </a:r>
          </a:p>
          <a:p>
            <a:pPr marL="342900" indent="-342900">
              <a:buAutoNum type="arabicParenR"/>
            </a:pPr>
            <a:r>
              <a:rPr lang="en-US" dirty="0" smtClean="0"/>
              <a:t>Downtown area is preferred by guests despite of the high violence rate</a:t>
            </a:r>
          </a:p>
          <a:p>
            <a:pPr marL="342900" indent="-342900">
              <a:buAutoNum type="arabicParenR"/>
            </a:pPr>
            <a:r>
              <a:rPr lang="en-US" dirty="0" smtClean="0"/>
              <a:t>Property with many bedrooms are not welcomed by guests</a:t>
            </a:r>
          </a:p>
          <a:p>
            <a:pPr marL="342900" indent="-342900">
              <a:buAutoNum type="arabicParenR"/>
            </a:pPr>
            <a:r>
              <a:rPr lang="en-US" dirty="0" smtClean="0"/>
              <a:t>Airbnb hosts in star and potential district can increase the price</a:t>
            </a:r>
          </a:p>
          <a:p>
            <a:pPr marL="342900" indent="-342900">
              <a:buAutoNum type="arabicParenR"/>
            </a:pPr>
            <a:r>
              <a:rPr lang="en-US" dirty="0" smtClean="0"/>
              <a:t>Airbnb hosts in problem and golden district better not increase price, otherwise ratings would be negatively impacted</a:t>
            </a: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87671" y="1237133"/>
            <a:ext cx="41596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For Airbnb guest: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 smtClean="0"/>
              <a:t>If you have enough budget and prefer a comfortable place for stay, you can choose Airbnb in star districts</a:t>
            </a:r>
          </a:p>
          <a:p>
            <a:pPr marL="342900" indent="-342900">
              <a:buAutoNum type="arabicParenR"/>
            </a:pPr>
            <a:r>
              <a:rPr lang="en-US" dirty="0" smtClean="0"/>
              <a:t>If you don’t mind high price and prefer a comfortable place for stay, you can choose Airbnb in golden district</a:t>
            </a:r>
          </a:p>
          <a:p>
            <a:pPr marL="342900" indent="-342900">
              <a:buAutoNum type="arabicParenR"/>
            </a:pPr>
            <a:r>
              <a:rPr lang="en-US" dirty="0" smtClean="0"/>
              <a:t>If you have limited budget and don’t have preference for the place to stay, you can choose Airbnb in potential districts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1AB8A88-A60F-421C-9564-D5A7639EA5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832D3A04-3120-4CF3-8F9E-6DCF218BAC5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562455" y="859204"/>
            <a:ext cx="4677405" cy="4677405"/>
          </a:xfrm>
          <a:prstGeom prst="rect">
            <a:avLst/>
          </a:prstGeom>
          <a:ln>
            <a:noFill/>
          </a:ln>
        </p:spPr>
      </p:pic>
      <p:sp>
        <p:nvSpPr>
          <p:cNvPr id="15" name="Freeform 9">
            <a:extLst>
              <a:ext uri="{FF2B5EF4-FFF2-40B4-BE49-F238E27FC236}">
                <a16:creationId xmlns:a16="http://schemas.microsoft.com/office/drawing/2014/main" xmlns="" id="{98D68143-E11F-49D9-A842-E52CB436451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0D81F57-CC57-46AD-86A2-54F697BD59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/>
          <p:cNvSpPr txBox="1"/>
          <p:nvPr/>
        </p:nvSpPr>
        <p:spPr>
          <a:xfrm>
            <a:off x="325369" y="1165412"/>
            <a:ext cx="5664608" cy="4123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Why study the ratings of Airbnb in Paris?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Nowadays, more and more travelers are choosing Airbnb over hotel because of its low cost, convenient location and household amenities especially in Europe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endParaRPr lang="en-US" dirty="0">
              <a:solidFill>
                <a:schemeClr val="bg1"/>
              </a:solidFill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Paris, one of the most popular touristic city in Europe, has highest number of Airbnbs.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 want to study the ratings of Airbnbs in Paris to give better recommendation to people who are visiting Paris and also offer advice to Airbnbs host in </a:t>
            </a:r>
            <a:r>
              <a:rPr lang="en-US" dirty="0" smtClean="0">
                <a:solidFill>
                  <a:schemeClr val="bg1"/>
                </a:solidFill>
              </a:rPr>
              <a:t>Paris</a:t>
            </a:r>
          </a:p>
        </p:txBody>
      </p:sp>
    </p:spTree>
    <p:extLst>
      <p:ext uri="{BB962C8B-B14F-4D97-AF65-F5344CB8AC3E}">
        <p14:creationId xmlns:p14="http://schemas.microsoft.com/office/powerpoint/2010/main" val="341422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1859" y="666544"/>
            <a:ext cx="8636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Study limitations</a:t>
            </a:r>
          </a:p>
          <a:p>
            <a:endParaRPr lang="en-US" sz="2400" b="1" dirty="0" smtClean="0"/>
          </a:p>
          <a:p>
            <a:endParaRPr lang="en-US" sz="2400" b="1" dirty="0"/>
          </a:p>
          <a:p>
            <a:r>
              <a:rPr lang="en-US" sz="2000" b="1" dirty="0" smtClean="0"/>
              <a:t>1) Time limitation</a:t>
            </a:r>
            <a:endParaRPr lang="en-US" sz="2000" b="1" dirty="0"/>
          </a:p>
          <a:p>
            <a:r>
              <a:rPr lang="en-US" sz="2000" dirty="0"/>
              <a:t>The data only contained the listing properties as of 25th July, which couldn’t </a:t>
            </a:r>
            <a:r>
              <a:rPr lang="en-US" sz="2000" dirty="0" smtClean="0"/>
              <a:t>display a </a:t>
            </a:r>
            <a:r>
              <a:rPr lang="en-US" sz="2000" dirty="0"/>
              <a:t>full picture of the ratings in terms of trend over time.</a:t>
            </a:r>
            <a:endParaRPr lang="en-US" sz="2000" b="1" dirty="0" smtClean="0"/>
          </a:p>
          <a:p>
            <a:endParaRPr lang="en-US" sz="2400" b="1" dirty="0" smtClean="0"/>
          </a:p>
          <a:p>
            <a:r>
              <a:rPr lang="en-US" sz="2000" b="1" dirty="0"/>
              <a:t>2) Data limitation</a:t>
            </a:r>
          </a:p>
          <a:p>
            <a:r>
              <a:rPr lang="en-US" sz="2000" dirty="0"/>
              <a:t>We don’t have the text data per review, with which we can carry out further text </a:t>
            </a:r>
            <a:r>
              <a:rPr lang="en-US" sz="2000" dirty="0" smtClean="0"/>
              <a:t>analysis.</a:t>
            </a:r>
            <a:endParaRPr lang="en-US" sz="2000" dirty="0"/>
          </a:p>
          <a:p>
            <a:endParaRPr lang="en-US" sz="2400" b="1" dirty="0" smtClean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608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3270" y="666543"/>
            <a:ext cx="8636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Appendix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pPr marL="457200" indent="-457200">
              <a:buAutoNum type="arabicPeriod"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tomslee.net/airbnb-data-collection-get-the-data</a:t>
            </a:r>
          </a:p>
          <a:p>
            <a:pPr marL="457200" indent="-457200">
              <a:buAutoNum type="arabicPeriod"/>
            </a:pPr>
            <a:endParaRPr lang="en-US" dirty="0">
              <a:hlinkClick r:id="rId2"/>
            </a:endParaRPr>
          </a:p>
          <a:p>
            <a:pPr marL="457200" indent="-457200">
              <a:buAutoNum type="arabicPeriod"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://www.developintelligence.com/blog/2017/06/practical-neural-networks-keras-classifying-yelp-reviews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457200" indent="-457200">
              <a:buAutoNum type="arabicPeriod"/>
            </a:pPr>
            <a:endParaRPr lang="en-US" dirty="0" smtClean="0"/>
          </a:p>
          <a:p>
            <a:pPr marL="457200" indent="-457200">
              <a:buFontTx/>
              <a:buAutoNum type="arabicPeriod"/>
            </a:pPr>
            <a:r>
              <a:rPr lang="en-US" dirty="0"/>
              <a:t>Andrew </a:t>
            </a:r>
            <a:r>
              <a:rPr lang="en-US" dirty="0" err="1" smtClean="0"/>
              <a:t>Gelman</a:t>
            </a:r>
            <a:r>
              <a:rPr lang="en-US" dirty="0" smtClean="0"/>
              <a:t>, Data Analysis Using Regression and Multilevel/Hierarchical Models, 1st Edition, 2006</a:t>
            </a:r>
          </a:p>
          <a:p>
            <a:pPr marL="457200" indent="-457200">
              <a:buAutoNum type="arabicPeriod"/>
            </a:pP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www.lefigaro.fr/actualite-france/2017/01/02/01016-20170102ARTFIG00290-decouvrez-la-carte-des-crimes-et-delits-en-france-et-dans-le-grand-paris.php</a:t>
            </a:r>
            <a:endParaRPr lang="en-US" dirty="0" smtClean="0"/>
          </a:p>
          <a:p>
            <a:pPr marL="457200" indent="-457200">
              <a:buAutoNum type="arabicPeriod"/>
            </a:pPr>
            <a:endParaRPr lang="en-US" sz="2400" b="1" dirty="0"/>
          </a:p>
          <a:p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81635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3143" y="1103085"/>
            <a:ext cx="460102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What’s the goal of this study?</a:t>
            </a:r>
          </a:p>
          <a:p>
            <a:endParaRPr lang="en-US" sz="2000" dirty="0" smtClean="0"/>
          </a:p>
          <a:p>
            <a:pPr marL="457200" indent="-457200">
              <a:buAutoNum type="arabicPeriod"/>
            </a:pPr>
            <a:r>
              <a:rPr lang="en-US" sz="2000" dirty="0" smtClean="0"/>
              <a:t>Discover the factors that affect the ratings of Airbnbs in Paris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r>
              <a:rPr lang="en-US" sz="2000" dirty="0" smtClean="0"/>
              <a:t>Discover the distribution of ratings between districts and within districts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139542" y="1103085"/>
            <a:ext cx="49856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What’s the implication of this study?</a:t>
            </a:r>
          </a:p>
          <a:p>
            <a:endParaRPr lang="en-US" sz="2400" b="1" dirty="0"/>
          </a:p>
          <a:p>
            <a:r>
              <a:rPr lang="en-US" sz="2000" dirty="0" smtClean="0"/>
              <a:t>For </a:t>
            </a:r>
            <a:r>
              <a:rPr lang="en-US" sz="2000" dirty="0"/>
              <a:t>A</a:t>
            </a:r>
            <a:r>
              <a:rPr lang="en-US" sz="2000" dirty="0" smtClean="0"/>
              <a:t>irbnb hosts: have a better understanding of the preference of customers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For Airbnb guests: improve of their knowledge of choosing Airbnb in different districts</a:t>
            </a:r>
            <a:endParaRPr lang="en-US" sz="2000" dirty="0"/>
          </a:p>
        </p:txBody>
      </p:sp>
      <p:sp>
        <p:nvSpPr>
          <p:cNvPr id="6" name="Right Arrow 5"/>
          <p:cNvSpPr/>
          <p:nvPr/>
        </p:nvSpPr>
        <p:spPr>
          <a:xfrm>
            <a:off x="5254171" y="2032000"/>
            <a:ext cx="711200" cy="37737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297714" y="3265713"/>
            <a:ext cx="711200" cy="37737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30835" b="28052"/>
          <a:stretch/>
        </p:blipFill>
        <p:spPr>
          <a:xfrm>
            <a:off x="0" y="4755675"/>
            <a:ext cx="11815482" cy="17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0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8867" y="826085"/>
            <a:ext cx="931448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Methods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Data source</a:t>
            </a:r>
            <a:r>
              <a:rPr lang="en-US" sz="2000" dirty="0" smtClean="0"/>
              <a:t>: single </a:t>
            </a:r>
            <a:r>
              <a:rPr lang="en-US" sz="2000" dirty="0"/>
              <a:t>survey for Paris with 70,158 </a:t>
            </a:r>
            <a:r>
              <a:rPr lang="en-US" sz="2000" dirty="0" smtClean="0"/>
              <a:t>listing properties </a:t>
            </a:r>
            <a:r>
              <a:rPr lang="en-US" sz="2000" dirty="0"/>
              <a:t>as of 25th July 2017, which is collected from the public Airbnb website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Study population</a:t>
            </a:r>
            <a:r>
              <a:rPr lang="en-US" sz="2000" dirty="0" smtClean="0"/>
              <a:t>: 50,406 listing Airbnb properties in Paris, we exclude the 19,752 listing properties which have no reviews in our dataset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b="1" dirty="0" smtClean="0"/>
              <a:t>Outcome definition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Satisfaction: YES (weighted average &gt;=2); No (weighted average &lt;2)</a:t>
            </a:r>
          </a:p>
          <a:p>
            <a:r>
              <a:rPr lang="en-US" sz="2000" dirty="0"/>
              <a:t>W</a:t>
            </a:r>
            <a:r>
              <a:rPr lang="en-US" sz="2000" dirty="0" smtClean="0"/>
              <a:t>eighted average ratings=average overall satisfaction * weight</a:t>
            </a:r>
          </a:p>
          <a:p>
            <a:r>
              <a:rPr lang="en-US" sz="2000" dirty="0" smtClean="0"/>
              <a:t>Weight= sigmoid function (number of reviews)</a:t>
            </a:r>
          </a:p>
        </p:txBody>
      </p:sp>
    </p:spTree>
    <p:extLst>
      <p:ext uri="{BB962C8B-B14F-4D97-AF65-F5344CB8AC3E}">
        <p14:creationId xmlns:p14="http://schemas.microsoft.com/office/powerpoint/2010/main" val="211872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534483"/>
              </p:ext>
            </p:extLst>
          </p:nvPr>
        </p:nvGraphicFramePr>
        <p:xfrm>
          <a:off x="1270861" y="611176"/>
          <a:ext cx="9438468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9580"/>
                <a:gridCol w="68488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Room</a:t>
                      </a:r>
                      <a:r>
                        <a:rPr lang="en-US" b="1" baseline="0" dirty="0" smtClean="0"/>
                        <a:t> id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 unique number identifying an Airbnb listing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Host</a:t>
                      </a:r>
                      <a:r>
                        <a:rPr lang="en-US" b="1" baseline="0" dirty="0" smtClean="0"/>
                        <a:t> id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unique number identifying an Airbnb host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Room</a:t>
                      </a:r>
                      <a:r>
                        <a:rPr lang="en-US" b="1" baseline="0" dirty="0" smtClean="0"/>
                        <a:t> type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One of Entire home/apt, Private room, or Shared room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Neighborhood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 sub-region of the city or search area for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which the survey is carried out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Reviews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number of reviews that a listing has received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Overall satisfaction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average rating (out of five) that the listing has received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 those visitors who left a review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Accommodates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number of guests a listing can accommodate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Bedrooms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number of bedrooms a listing offers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price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price (in $US) for a night stay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Latitude and longitude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latitude and longitude of the listing as posted on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Airbnb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4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647" y="361136"/>
            <a:ext cx="863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EDA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405" y="1111196"/>
            <a:ext cx="5522018" cy="3770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7" y="1111195"/>
            <a:ext cx="5376294" cy="3770771"/>
          </a:xfrm>
          <a:prstGeom prst="rect">
            <a:avLst/>
          </a:prstGeom>
        </p:spPr>
      </p:pic>
      <p:sp>
        <p:nvSpPr>
          <p:cNvPr id="6" name="Down Arrow Callout 5"/>
          <p:cNvSpPr/>
          <p:nvPr/>
        </p:nvSpPr>
        <p:spPr>
          <a:xfrm>
            <a:off x="932327" y="3316941"/>
            <a:ext cx="609600" cy="663388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817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7832" y="1551219"/>
            <a:ext cx="1792943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sample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size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each district is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relative large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49897" y="1515361"/>
            <a:ext cx="2483752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generally higher ratings tend to have more reviews</a:t>
            </a:r>
          </a:p>
        </p:txBody>
      </p:sp>
    </p:spTree>
    <p:extLst>
      <p:ext uri="{BB962C8B-B14F-4D97-AF65-F5344CB8AC3E}">
        <p14:creationId xmlns:p14="http://schemas.microsoft.com/office/powerpoint/2010/main" val="161494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96" y="258269"/>
            <a:ext cx="5067478" cy="29101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0" y="258269"/>
            <a:ext cx="5082549" cy="29101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3861" y="914399"/>
            <a:ext cx="2259106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89.7% of total Airbnb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rooms have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 than 50 reviews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8278" y="824754"/>
            <a:ext cx="2294965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22.7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 of rooms with ratings less than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75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 of room with ratings higher than 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98" y="3330388"/>
            <a:ext cx="5075681" cy="29090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80204" y="3824513"/>
            <a:ext cx="1319592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Non-normal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skewness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25" y="3330387"/>
            <a:ext cx="5082549" cy="29090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88709" y="358588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24,508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11474" y="358588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25,898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32783" y="4040104"/>
            <a:ext cx="3498586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Weighted rating&gt;=2, satisfactory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Weighted rating&lt;2, not satisfactory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51% of Airbnbs are not satisfactory,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49% of Airbnbs are satisfactory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3083861" y="3734868"/>
            <a:ext cx="0" cy="178739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3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64" y="1211880"/>
            <a:ext cx="5481730" cy="3867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3327" y="407631"/>
            <a:ext cx="863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EDA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207" y="1197882"/>
            <a:ext cx="5265548" cy="3897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30825" y="1757082"/>
            <a:ext cx="211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distributions of weighted ratings are different between districts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55742" y="1757082"/>
            <a:ext cx="2115671" cy="92333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mean of weighted rating of each district varies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xmlns="" id="{76EA5558-6F13-4315-B59F-DAA05A6EB0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87" name="Freeform 11">
            <a:extLst>
              <a:ext uri="{FF2B5EF4-FFF2-40B4-BE49-F238E27FC236}">
                <a16:creationId xmlns:a16="http://schemas.microsoft.com/office/drawing/2014/main" xmlns="" id="{F11EF67E-A76B-4908-8CBC-824BC0E8D11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Freeform 13">
            <a:extLst>
              <a:ext uri="{FF2B5EF4-FFF2-40B4-BE49-F238E27FC236}">
                <a16:creationId xmlns:a16="http://schemas.microsoft.com/office/drawing/2014/main" xmlns="" id="{D14104DC-0846-4DC0-92E6-1EEBE1EE75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Freeform 25">
            <a:extLst>
              <a:ext uri="{FF2B5EF4-FFF2-40B4-BE49-F238E27FC236}">
                <a16:creationId xmlns:a16="http://schemas.microsoft.com/office/drawing/2014/main" xmlns="" id="{C8E240AA-819B-40E3-92F6-95A21067E66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Freeform 14">
            <a:extLst>
              <a:ext uri="{FF2B5EF4-FFF2-40B4-BE49-F238E27FC236}">
                <a16:creationId xmlns:a16="http://schemas.microsoft.com/office/drawing/2014/main" xmlns="" id="{ECAE88C9-DE01-4326-8D88-5021512309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5" name="5-Point Star 24">
            <a:extLst>
              <a:ext uri="{FF2B5EF4-FFF2-40B4-BE49-F238E27FC236}">
                <a16:creationId xmlns:a16="http://schemas.microsoft.com/office/drawing/2014/main" xmlns="" id="{7E7FD8B2-7738-4D90-8464-0836823000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xmlns="" id="{136C185C-7BE5-4A0E-BBFE-6B3D9B36A4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xmlns="" id="{D2794E19-D8CE-4645-AFE0-3884BC85F0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4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8">
            <a:extLst>
              <a:ext uri="{FF2B5EF4-FFF2-40B4-BE49-F238E27FC236}">
                <a16:creationId xmlns:a16="http://schemas.microsoft.com/office/drawing/2014/main" xmlns="" id="{1F53E728-168C-494A-B89F-5F1554C4583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89E3A92B-9844-4E34-9CD4-ABCF487976E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85" y="456877"/>
            <a:ext cx="5746252" cy="4065351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xmlns="" id="{9EFB4A9E-AE12-4341-8BF3-348E6598C9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134" y="4491323"/>
            <a:ext cx="12201086" cy="0"/>
          </a:xfrm>
          <a:prstGeom prst="line">
            <a:avLst/>
          </a:pr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06" y="442009"/>
            <a:ext cx="5530358" cy="3999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912" y="4714814"/>
            <a:ext cx="10818199" cy="1075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sp>
        <p:nvSpPr>
          <p:cNvPr id="4" name="Up Arrow Callout 3"/>
          <p:cNvSpPr/>
          <p:nvPr/>
        </p:nvSpPr>
        <p:spPr>
          <a:xfrm>
            <a:off x="7924800" y="4125886"/>
            <a:ext cx="3440909" cy="1970113"/>
          </a:xfrm>
          <a:prstGeom prst="upArrowCallou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Interaction between room type and accommodate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Entire room tends to allow more accommodates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Up Arrow Callout 17"/>
          <p:cNvSpPr/>
          <p:nvPr/>
        </p:nvSpPr>
        <p:spPr>
          <a:xfrm>
            <a:off x="138246" y="4149397"/>
            <a:ext cx="3440909" cy="1970113"/>
          </a:xfrm>
          <a:prstGeom prst="upArrowCallou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Shared room tends to have higher weighted ratings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98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1419</TotalTime>
  <Words>1151</Words>
  <Application>Microsoft Macintosh PowerPoint</Application>
  <PresentationFormat>Widescreen</PresentationFormat>
  <Paragraphs>266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Arial</vt:lpstr>
      <vt:lpstr>Main Event</vt:lpstr>
      <vt:lpstr>Airbnb data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data mining</dc:title>
  <dc:creator>TAO Ran</dc:creator>
  <cp:lastModifiedBy>TAO Ran</cp:lastModifiedBy>
  <cp:revision>42</cp:revision>
  <dcterms:created xsi:type="dcterms:W3CDTF">2017-12-08T22:25:12Z</dcterms:created>
  <dcterms:modified xsi:type="dcterms:W3CDTF">2017-12-09T22:04:12Z</dcterms:modified>
</cp:coreProperties>
</file>